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9"/>
  </p:notesMasterIdLst>
  <p:sldIdLst>
    <p:sldId id="256" r:id="rId2"/>
    <p:sldId id="259" r:id="rId3"/>
    <p:sldId id="304" r:id="rId4"/>
    <p:sldId id="261" r:id="rId5"/>
    <p:sldId id="262" r:id="rId6"/>
    <p:sldId id="264" r:id="rId7"/>
    <p:sldId id="305" r:id="rId8"/>
    <p:sldId id="265" r:id="rId9"/>
    <p:sldId id="266" r:id="rId10"/>
    <p:sldId id="30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307" r:id="rId22"/>
    <p:sldId id="279" r:id="rId23"/>
    <p:sldId id="280" r:id="rId24"/>
    <p:sldId id="281" r:id="rId25"/>
    <p:sldId id="282" r:id="rId26"/>
    <p:sldId id="283" r:id="rId27"/>
    <p:sldId id="284" r:id="rId28"/>
    <p:sldId id="308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309" r:id="rId43"/>
    <p:sldId id="310" r:id="rId44"/>
    <p:sldId id="300" r:id="rId45"/>
    <p:sldId id="301" r:id="rId46"/>
    <p:sldId id="299" r:id="rId47"/>
    <p:sldId id="302" r:id="rId4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79" autoAdjust="0"/>
  </p:normalViewPr>
  <p:slideViewPr>
    <p:cSldViewPr snapToGrid="0" snapToObjects="1">
      <p:cViewPr>
        <p:scale>
          <a:sx n="98" d="100"/>
          <a:sy n="98" d="100"/>
        </p:scale>
        <p:origin x="12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2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www.publicdomainpictures.net/view-image.php?image=154191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04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https://pixabay.com/p-220256/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73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https://www.flickr.com/photos/rtgregory/1332596877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43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https://commons.wikimedia.org/wiki/File:Rock-Candy-Sticks.jpg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696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https://pixabay.com/p-220256/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18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https://pixabay.com/p-220256/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67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https://pixabay.com/p-220256/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51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https://pixabay.com/p-220256/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01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03 -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Python</a:t>
            </a:r>
            <a:br>
              <a:rPr lang="en-US" dirty="0" smtClean="0"/>
            </a:br>
            <a:r>
              <a:rPr lang="en-US" dirty="0" smtClean="0"/>
              <a:t>(Variables)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59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is a widely used language</a:t>
            </a:r>
          </a:p>
          <a:p>
            <a:pPr lvl="1"/>
            <a:r>
              <a:rPr lang="en-US" dirty="0" smtClean="0"/>
              <a:t>General purpose</a:t>
            </a:r>
          </a:p>
          <a:p>
            <a:pPr lvl="1"/>
            <a:r>
              <a:rPr lang="en-US" dirty="0" smtClean="0"/>
              <a:t>High-level  language</a:t>
            </a:r>
          </a:p>
          <a:p>
            <a:pPr lvl="4"/>
            <a:endParaRPr lang="en-US" dirty="0"/>
          </a:p>
          <a:p>
            <a:r>
              <a:rPr lang="en-US" dirty="0" smtClean="0"/>
              <a:t>Emphasizes code readability</a:t>
            </a:r>
          </a:p>
          <a:p>
            <a:pPr lvl="1"/>
            <a:r>
              <a:rPr lang="en-US" dirty="0" smtClean="0"/>
              <a:t>More streamlined than some other languages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270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“Hello World!”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Python: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 C++ programming language</a:t>
            </a:r>
            <a:r>
              <a:rPr lang="en-US" dirty="0" smtClean="0"/>
              <a:t>:</a:t>
            </a:r>
            <a:endParaRPr lang="en-US" sz="900" dirty="0"/>
          </a:p>
          <a:p>
            <a:pPr marL="457200" lvl="1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World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!\n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09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Identifiers</a:t>
            </a:r>
          </a:p>
          <a:p>
            <a:pPr lvl="1"/>
            <a:r>
              <a:rPr lang="en-US" dirty="0"/>
              <a:t>Variables</a:t>
            </a:r>
          </a:p>
          <a:p>
            <a:pPr lvl="1"/>
            <a:r>
              <a:rPr lang="en-US" dirty="0"/>
              <a:t>Modules (later in the semester)</a:t>
            </a:r>
          </a:p>
          <a:p>
            <a:pPr lvl="1"/>
            <a:r>
              <a:rPr lang="en-US" dirty="0"/>
              <a:t>Functions (later in the semester</a:t>
            </a:r>
            <a:r>
              <a:rPr lang="en-US" dirty="0" smtClean="0"/>
              <a:t>)</a:t>
            </a:r>
          </a:p>
          <a:p>
            <a:pPr lvl="3"/>
            <a:endParaRPr lang="en-US" dirty="0"/>
          </a:p>
          <a:p>
            <a:r>
              <a:rPr lang="en-US" dirty="0"/>
              <a:t>Expressions</a:t>
            </a:r>
          </a:p>
          <a:p>
            <a:pPr lvl="1"/>
            <a:r>
              <a:rPr lang="en-US" dirty="0"/>
              <a:t>Code that manipulates or evaluates identifiers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54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Start Python Today!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ways to use </a:t>
            </a:r>
            <a:r>
              <a:rPr lang="en-US" dirty="0" smtClean="0"/>
              <a:t>Python</a:t>
            </a:r>
            <a:endParaRPr lang="en-US" dirty="0" smtClean="0"/>
          </a:p>
          <a:p>
            <a:endParaRPr lang="en-US" dirty="0"/>
          </a:p>
          <a:p>
            <a:pPr lvl="1"/>
            <a:r>
              <a:rPr lang="en-US" sz="3200" dirty="0" smtClean="0"/>
              <a:t>You </a:t>
            </a:r>
            <a:r>
              <a:rPr lang="en-US" sz="3200" dirty="0"/>
              <a:t>can write a program as a series of instructions in a file and then execute it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You can also test simple Python commands in the Python </a:t>
            </a:r>
            <a:r>
              <a:rPr lang="en-US" sz="3200" dirty="0" smtClean="0"/>
              <a:t>interpreter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878306" y="2785241"/>
            <a:ext cx="7060384" cy="1388148"/>
            <a:chOff x="928048" y="2569703"/>
            <a:chExt cx="6673755" cy="1388148"/>
          </a:xfrm>
        </p:grpSpPr>
        <p:sp>
          <p:nvSpPr>
            <p:cNvPr id="6" name="Rounded Rectangle 5"/>
            <p:cNvSpPr/>
            <p:nvPr/>
          </p:nvSpPr>
          <p:spPr>
            <a:xfrm>
              <a:off x="928048" y="3029803"/>
              <a:ext cx="6673755" cy="928048"/>
            </a:xfrm>
            <a:prstGeom prst="roundRect">
              <a:avLst/>
            </a:prstGeom>
            <a:noFill/>
            <a:ln w="34925">
              <a:solidFill>
                <a:srgbClr val="0070C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18977" y="2569703"/>
              <a:ext cx="50828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dirty="0" smtClean="0">
                  <a:solidFill>
                    <a:srgbClr val="0070C0"/>
                  </a:solidFill>
                </a:rPr>
                <a:t>We will write </a:t>
              </a:r>
              <a:r>
                <a:rPr lang="en-US" sz="2400" dirty="0" smtClean="0">
                  <a:solidFill>
                    <a:srgbClr val="0070C0"/>
                  </a:solidFill>
                </a:rPr>
                <a:t>programs for assignments</a:t>
              </a:r>
              <a:endParaRPr lang="en-US" sz="24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24622" y="4454840"/>
            <a:ext cx="7538442" cy="1385063"/>
            <a:chOff x="928048" y="2572788"/>
            <a:chExt cx="7125634" cy="1385063"/>
          </a:xfrm>
        </p:grpSpPr>
        <p:sp>
          <p:nvSpPr>
            <p:cNvPr id="9" name="Rounded Rectangle 8"/>
            <p:cNvSpPr/>
            <p:nvPr/>
          </p:nvSpPr>
          <p:spPr>
            <a:xfrm>
              <a:off x="928048" y="3029803"/>
              <a:ext cx="7125634" cy="928048"/>
            </a:xfrm>
            <a:prstGeom prst="roundRect">
              <a:avLst/>
            </a:prstGeom>
            <a:noFill/>
            <a:ln w="34925">
              <a:solidFill>
                <a:srgbClr val="0070C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22593" y="2572788"/>
              <a:ext cx="50828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dirty="0" smtClean="0">
                  <a:solidFill>
                    <a:srgbClr val="0070C0"/>
                  </a:solidFill>
                </a:rPr>
                <a:t>Use the interpreter to help you test things</a:t>
              </a:r>
              <a:endParaRPr lang="en-US" sz="2400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987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Variable?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Something that holds a value</a:t>
            </a:r>
          </a:p>
          <a:p>
            <a:pPr lvl="1"/>
            <a:r>
              <a:rPr lang="en-US" dirty="0"/>
              <a:t>Can change </a:t>
            </a:r>
            <a:r>
              <a:rPr lang="en-US" dirty="0" smtClean="0"/>
              <a:t>(unlimited number of times)</a:t>
            </a:r>
          </a:p>
          <a:p>
            <a:pPr lvl="3"/>
            <a:endParaRPr lang="en-US" dirty="0"/>
          </a:p>
          <a:p>
            <a:r>
              <a:rPr lang="en-US" dirty="0" smtClean="0"/>
              <a:t>Similar to variables in math</a:t>
            </a:r>
          </a:p>
          <a:p>
            <a:pPr lvl="3"/>
            <a:endParaRPr lang="en-US" dirty="0"/>
          </a:p>
          <a:p>
            <a:r>
              <a:rPr lang="en-US" dirty="0" smtClean="0"/>
              <a:t>In simple terms, a variable is a </a:t>
            </a:r>
            <a:br>
              <a:rPr lang="en-US" dirty="0" smtClean="0"/>
            </a:br>
            <a:r>
              <a:rPr lang="en-US" dirty="0" smtClean="0"/>
              <a:t>“box” that you can put stuff in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3903663"/>
            <a:ext cx="2362200" cy="1847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pixabay.com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05894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Naming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can contain:</a:t>
            </a:r>
          </a:p>
          <a:p>
            <a:pPr lvl="1"/>
            <a:r>
              <a:rPr lang="en-US" dirty="0" smtClean="0"/>
              <a:t>Uppercase letters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A-Z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Lowercase letters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a-z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Numbers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0-9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Underscores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dirty="0" smtClean="0"/>
              <a:t>)</a:t>
            </a:r>
          </a:p>
          <a:p>
            <a:r>
              <a:rPr lang="en-US" dirty="0" smtClean="0"/>
              <a:t>Variables can’t contain:</a:t>
            </a:r>
          </a:p>
          <a:p>
            <a:pPr lvl="1"/>
            <a:r>
              <a:rPr lang="en-US" dirty="0" smtClean="0"/>
              <a:t>Special characters like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^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826923"/>
              </p:ext>
            </p:extLst>
          </p:nvPr>
        </p:nvGraphicFramePr>
        <p:xfrm>
          <a:off x="5965006" y="2548694"/>
          <a:ext cx="2453129" cy="2367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Image" r:id="rId4" imgW="4075920" imgH="3745800" progId="Photoshop.Image.17">
                  <p:embed/>
                </p:oleObj>
              </mc:Choice>
              <mc:Fallback>
                <p:oleObj name="Image" r:id="rId4" imgW="4075920" imgH="3745800" progId="Photoshop.Image.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65006" y="2548694"/>
                        <a:ext cx="2453129" cy="2367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</a:t>
            </a:r>
            <a:r>
              <a:rPr lang="en-US" sz="900" dirty="0"/>
              <a:t>https://</a:t>
            </a:r>
            <a:r>
              <a:rPr lang="en-US" sz="900" dirty="0" smtClean="0"/>
              <a:t>www.flickr.com/photos/rtgregory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18901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Rules for Naming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can be any length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dirty="0" smtClean="0"/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IsKanyeRunningForPresidentIn2020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myName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/>
          </a:p>
          <a:p>
            <a:r>
              <a:rPr lang="en-US" dirty="0" smtClean="0"/>
              <a:t>Variables cannot </a:t>
            </a:r>
            <a:r>
              <a:rPr lang="en-US" b="1" u="sng" dirty="0" smtClean="0"/>
              <a:t>start</a:t>
            </a:r>
            <a:r>
              <a:rPr lang="en-US" dirty="0" smtClean="0"/>
              <a:t> with a digit</a:t>
            </a:r>
            <a:endParaRPr lang="en-US" dirty="0"/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2cool4school </a:t>
            </a:r>
            <a:r>
              <a:rPr lang="en-US" dirty="0" smtClean="0"/>
              <a:t>is not a valid variable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cool4school </a:t>
            </a:r>
            <a:r>
              <a:rPr lang="en-US" u="sng" dirty="0" smtClean="0"/>
              <a:t>is</a:t>
            </a:r>
            <a:r>
              <a:rPr lang="en-US" dirty="0" smtClean="0"/>
              <a:t> a </a:t>
            </a:r>
            <a:r>
              <a:rPr lang="en-US" dirty="0"/>
              <a:t>valid variable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955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and Keywords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Keywords are the reserved words in </a:t>
            </a:r>
            <a:r>
              <a:rPr lang="en-US" dirty="0" smtClean="0"/>
              <a:t>Python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Variables cannot be keywords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 </a:t>
            </a:r>
            <a:r>
              <a:rPr lang="en-US" dirty="0" smtClean="0"/>
              <a:t>is </a:t>
            </a:r>
            <a:r>
              <a:rPr lang="en-US" u="sng" dirty="0" smtClean="0"/>
              <a:t>not</a:t>
            </a:r>
            <a:r>
              <a:rPr lang="en-US" dirty="0" smtClean="0"/>
              <a:t> a valid variable name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orange </a:t>
            </a:r>
            <a:r>
              <a:rPr lang="en-US" dirty="0" smtClean="0"/>
              <a:t>is an acceptable variable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747889"/>
              </p:ext>
            </p:extLst>
          </p:nvPr>
        </p:nvGraphicFramePr>
        <p:xfrm>
          <a:off x="1221205" y="2556773"/>
          <a:ext cx="6701590" cy="2026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0318"/>
                <a:gridCol w="1340318"/>
                <a:gridCol w="1340318"/>
                <a:gridCol w="1340318"/>
                <a:gridCol w="1340318"/>
              </a:tblGrid>
              <a:tr h="28956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finally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None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continue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nonlocal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and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del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break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raise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77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 following legal or illegal in Python?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310185" y="2909106"/>
            <a:ext cx="1418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1spam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0088" y="2970661"/>
            <a:ext cx="1957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No – Illegal!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17009" y="3619181"/>
            <a:ext cx="16658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raise1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0088" y="3680736"/>
            <a:ext cx="1824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8000"/>
                </a:solidFill>
              </a:rPr>
              <a:t>Yes – legal!</a:t>
            </a:r>
            <a:endParaRPr lang="en-US" sz="2800" b="1" dirty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10185" y="4329256"/>
            <a:ext cx="3393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Spam_And_Eggs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40088" y="4336611"/>
            <a:ext cx="1824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8000"/>
                </a:solidFill>
              </a:rPr>
              <a:t>Yes – legal!</a:t>
            </a:r>
            <a:endParaRPr lang="en-US" sz="2800" b="1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40087" y="4914031"/>
            <a:ext cx="3421899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But it doesn’t follow </a:t>
            </a:r>
            <a:br>
              <a:rPr lang="en-US" sz="2800" b="1" dirty="0" smtClean="0">
                <a:solidFill>
                  <a:srgbClr val="FFC000"/>
                </a:solidFill>
              </a:rPr>
            </a:br>
            <a:r>
              <a:rPr lang="en-US" sz="2800" b="1" dirty="0" smtClean="0">
                <a:solidFill>
                  <a:srgbClr val="FFC000"/>
                </a:solidFill>
              </a:rPr>
              <a:t>our coding standards!</a:t>
            </a:r>
          </a:p>
          <a:p>
            <a:r>
              <a:rPr lang="en-US" sz="2400" b="1" dirty="0" err="1" smtClean="0"/>
              <a:t>spamAndEggs</a:t>
            </a:r>
            <a:r>
              <a:rPr lang="en-US" sz="2400" b="1" dirty="0" smtClean="0"/>
              <a:t> or</a:t>
            </a:r>
          </a:p>
          <a:p>
            <a:r>
              <a:rPr lang="en-US" sz="2400" b="1" dirty="0" err="1" smtClean="0"/>
              <a:t>spam_and_eggs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9639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Class We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Algorithms</a:t>
            </a:r>
          </a:p>
          <a:p>
            <a:r>
              <a:rPr lang="en-US" sz="2800" dirty="0" smtClean="0"/>
              <a:t>Program Development</a:t>
            </a:r>
          </a:p>
          <a:p>
            <a:r>
              <a:rPr lang="en-US" sz="2800" dirty="0" smtClean="0"/>
              <a:t>Control Structures</a:t>
            </a:r>
          </a:p>
          <a:p>
            <a:pPr lvl="1"/>
            <a:r>
              <a:rPr lang="en-US" sz="2400" dirty="0" smtClean="0"/>
              <a:t>Sequential</a:t>
            </a:r>
          </a:p>
          <a:p>
            <a:pPr lvl="1"/>
            <a:r>
              <a:rPr lang="en-US" sz="2400" dirty="0" smtClean="0"/>
              <a:t>Decision Making</a:t>
            </a:r>
          </a:p>
          <a:p>
            <a:pPr lvl="1"/>
            <a:r>
              <a:rPr lang="en-US" sz="2400" dirty="0" smtClean="0"/>
              <a:t>Loops</a:t>
            </a:r>
          </a:p>
          <a:p>
            <a:r>
              <a:rPr lang="en-US" sz="2800" dirty="0" smtClean="0"/>
              <a:t>Types of Errors</a:t>
            </a:r>
          </a:p>
          <a:p>
            <a:pPr lvl="1"/>
            <a:r>
              <a:rPr lang="en-US" sz="2400" dirty="0" smtClean="0"/>
              <a:t>Syntax</a:t>
            </a:r>
          </a:p>
          <a:p>
            <a:pPr lvl="1"/>
            <a:r>
              <a:rPr lang="en-US" sz="2400" dirty="0" smtClean="0"/>
              <a:t>Logic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37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Variables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create </a:t>
            </a:r>
            <a:r>
              <a:rPr lang="en-US" dirty="0" smtClean="0"/>
              <a:t>a variable </a:t>
            </a:r>
            <a:r>
              <a:rPr lang="en-US" dirty="0" smtClean="0"/>
              <a:t>when you declare it</a:t>
            </a:r>
            <a:endParaRPr lang="en-US" dirty="0" smtClean="0"/>
          </a:p>
          <a:p>
            <a:r>
              <a:rPr lang="en-US" dirty="0" smtClean="0"/>
              <a:t>You also </a:t>
            </a:r>
            <a:r>
              <a:rPr lang="en-US" dirty="0" smtClean="0"/>
              <a:t>need to initialize </a:t>
            </a:r>
            <a:r>
              <a:rPr lang="en-US" dirty="0" smtClean="0"/>
              <a:t>it before using</a:t>
            </a:r>
            <a:endParaRPr lang="en-US" dirty="0" smtClean="0"/>
          </a:p>
          <a:p>
            <a:pPr lvl="1"/>
            <a:r>
              <a:rPr lang="en-US" dirty="0" smtClean="0"/>
              <a:t>Use the assignment operator </a:t>
            </a:r>
            <a:r>
              <a:rPr lang="en-US" dirty="0" smtClean="0"/>
              <a:t>(equal sign)</a:t>
            </a:r>
            <a:endParaRPr lang="en-US" dirty="0" smtClean="0"/>
          </a:p>
          <a:p>
            <a:pPr lvl="4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richFiddy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50000000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poorFiddy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0.50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brokeFiddy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802608" y="4094934"/>
            <a:ext cx="275122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assignment operator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490414" y="4552928"/>
            <a:ext cx="624388" cy="5334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3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Python</a:t>
            </a:r>
            <a:br>
              <a:rPr lang="en-US" dirty="0"/>
            </a:br>
            <a:r>
              <a:rPr lang="en-US" dirty="0"/>
              <a:t>(Expressions)</a:t>
            </a:r>
          </a:p>
        </p:txBody>
      </p:sp>
    </p:spTree>
    <p:extLst>
      <p:ext uri="{BB962C8B-B14F-4D97-AF65-F5344CB8AC3E}">
        <p14:creationId xmlns:p14="http://schemas.microsoft.com/office/powerpoint/2010/main" val="189490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Programs manipulate data</a:t>
            </a:r>
          </a:p>
          <a:p>
            <a:pPr lvl="1"/>
            <a:r>
              <a:rPr lang="en-US" sz="3200" dirty="0" smtClean="0"/>
              <a:t>Allows us to do interesting things</a:t>
            </a:r>
          </a:p>
          <a:p>
            <a:endParaRPr lang="en-US" dirty="0" smtClean="0"/>
          </a:p>
          <a:p>
            <a:r>
              <a:rPr lang="en-US" dirty="0"/>
              <a:t>Expressions calculate new data values</a:t>
            </a:r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/>
              <a:t>assignment operator to set new value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57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numCandy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priceCandy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0.58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totalCost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numCandy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priceCandy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273227" y="2651144"/>
            <a:ext cx="275122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assignment operator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189641" y="3132960"/>
            <a:ext cx="540164" cy="461449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101143" y="2050979"/>
            <a:ext cx="1455821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variable being set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59755" y="3249016"/>
            <a:ext cx="2277340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value (a “literal”)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046706" y="3363576"/>
            <a:ext cx="1764554" cy="125582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5400000">
            <a:off x="1617814" y="2203134"/>
            <a:ext cx="422481" cy="1732037"/>
          </a:xfrm>
          <a:prstGeom prst="leftBrace">
            <a:avLst>
              <a:gd name="adj1" fmla="val 53898"/>
              <a:gd name="adj2" fmla="val 50000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807872" y="4983410"/>
            <a:ext cx="150732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expression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6" name="Left Brace 15"/>
          <p:cNvSpPr/>
          <p:nvPr/>
        </p:nvSpPr>
        <p:spPr>
          <a:xfrm rot="16200000">
            <a:off x="5772476" y="2467453"/>
            <a:ext cx="422481" cy="4621365"/>
          </a:xfrm>
          <a:prstGeom prst="leftBrace">
            <a:avLst>
              <a:gd name="adj1" fmla="val 53898"/>
              <a:gd name="adj2" fmla="val 50000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s://upload.wikimedia.org/wikipedia/commons/thumb/6/6c/Rock-Candy-Sticks.jpg/320px-Rock-Candy-Stick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1117" y="4633880"/>
            <a:ext cx="304800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wikimedia.org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89606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9" grpId="0" animBg="1"/>
      <p:bldP spid="15" grpId="0" animBg="1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Mistake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new programmers mix up the left and right hand sides of the assignment </a:t>
            </a:r>
            <a:r>
              <a:rPr lang="en-US" dirty="0" smtClean="0"/>
              <a:t>operator</a:t>
            </a:r>
            <a:endParaRPr lang="en-US" dirty="0"/>
          </a:p>
          <a:p>
            <a:pPr lvl="1"/>
            <a:r>
              <a:rPr lang="en-US" dirty="0" smtClean="0"/>
              <a:t>Variable being set is on the </a:t>
            </a:r>
            <a:r>
              <a:rPr lang="en-US" b="1" i="1" dirty="0" smtClean="0"/>
              <a:t>left</a:t>
            </a:r>
          </a:p>
          <a:p>
            <a:pPr lvl="1"/>
            <a:r>
              <a:rPr lang="en-US" dirty="0" smtClean="0"/>
              <a:t>Expression is on the </a:t>
            </a:r>
            <a:r>
              <a:rPr lang="en-US" b="1" i="1" dirty="0" smtClean="0"/>
              <a:t>right</a:t>
            </a:r>
          </a:p>
          <a:p>
            <a:pPr lvl="1"/>
            <a:r>
              <a:rPr lang="en-US" dirty="0" smtClean="0"/>
              <a:t>Evaluate the expression </a:t>
            </a:r>
            <a:r>
              <a:rPr lang="en-US" u="sng" dirty="0" smtClean="0"/>
              <a:t>first</a:t>
            </a:r>
            <a:r>
              <a:rPr lang="en-US" dirty="0" smtClean="0"/>
              <a:t>, then assign the value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993570" y="4822140"/>
            <a:ext cx="46217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numCandy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+ 1</a:t>
            </a:r>
            <a:endParaRPr lang="en-US" sz="3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93570" y="5716893"/>
            <a:ext cx="46217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+ 1 = </a:t>
            </a:r>
            <a:r>
              <a:rPr lang="en-US" sz="3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numCandy</a:t>
            </a:r>
            <a:endParaRPr lang="en-US" sz="3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08149" y="5224450"/>
            <a:ext cx="10347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10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08149" y="4329697"/>
            <a:ext cx="10347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en-US" sz="100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31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many different kinds of variables!</a:t>
            </a:r>
          </a:p>
          <a:p>
            <a:pPr lvl="1"/>
            <a:r>
              <a:rPr lang="en-US" sz="3200" dirty="0" smtClean="0"/>
              <a:t>Numbers</a:t>
            </a:r>
          </a:p>
          <a:p>
            <a:pPr lvl="2"/>
            <a:r>
              <a:rPr lang="en-US" sz="3200" dirty="0" smtClean="0"/>
              <a:t>Integers</a:t>
            </a:r>
          </a:p>
          <a:p>
            <a:pPr lvl="2"/>
            <a:r>
              <a:rPr lang="en-US" sz="3200" dirty="0" smtClean="0"/>
              <a:t>Floats (decimals)</a:t>
            </a:r>
            <a:endParaRPr lang="en-US" sz="3200" dirty="0"/>
          </a:p>
          <a:p>
            <a:pPr lvl="1"/>
            <a:r>
              <a:rPr lang="en-US" sz="3200" dirty="0" smtClean="0"/>
              <a:t>Booleans (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3200" dirty="0" smtClean="0"/>
              <a:t> and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3200" dirty="0" smtClean="0"/>
              <a:t>)</a:t>
            </a:r>
            <a:endParaRPr lang="en-US" sz="3200" dirty="0"/>
          </a:p>
          <a:p>
            <a:pPr lvl="1"/>
            <a:r>
              <a:rPr lang="en-US" sz="3200" dirty="0"/>
              <a:t>Strings (collections of characters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00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Types: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742" y="1969364"/>
            <a:ext cx="8578517" cy="4156799"/>
          </a:xfrm>
        </p:spPr>
        <p:txBody>
          <a:bodyPr/>
          <a:lstStyle/>
          <a:p>
            <a:pPr marL="400050" lvl="1" indent="0">
              <a:spcBef>
                <a:spcPts val="0"/>
              </a:spcBef>
              <a:buNone/>
            </a:pP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aString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US" sz="3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</a:t>
            </a:r>
            <a:r>
              <a:rPr lang="en-US" sz="3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class"</a:t>
            </a:r>
            <a:endParaRPr lang="en-US" sz="36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float_1   = 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1.12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3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myBool</a:t>
            </a: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= </a:t>
            </a:r>
            <a:r>
              <a:rPr lang="en-US" sz="36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3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anInteger</a:t>
            </a: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7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US" sz="3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en-US" sz="3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dogName</a:t>
            </a: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= </a:t>
            </a:r>
            <a:r>
              <a:rPr lang="en-US" sz="3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3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3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sz="36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Wuffington</a:t>
            </a:r>
            <a:r>
              <a:rPr lang="en-US" sz="3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3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classCode</a:t>
            </a: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201</a:t>
            </a:r>
            <a:endParaRPr lang="en-US" sz="3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3600" dirty="0" smtClean="0"/>
          </a:p>
          <a:p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17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Variables are designed for storing </a:t>
            </a:r>
            <a:r>
              <a:rPr lang="en-US" dirty="0" smtClean="0"/>
              <a:t>information  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Any piece of information </a:t>
            </a:r>
            <a:r>
              <a:rPr lang="en-US" dirty="0" smtClean="0"/>
              <a:t>your </a:t>
            </a:r>
            <a:r>
              <a:rPr lang="en-US" dirty="0"/>
              <a:t>program </a:t>
            </a:r>
            <a:r>
              <a:rPr lang="en-US" dirty="0" smtClean="0"/>
              <a:t>uses </a:t>
            </a:r>
            <a:br>
              <a:rPr lang="en-US" dirty="0" smtClean="0"/>
            </a:br>
            <a:r>
              <a:rPr lang="en-US" dirty="0" smtClean="0"/>
              <a:t>or records </a:t>
            </a:r>
            <a:r>
              <a:rPr lang="en-US" u="sng" dirty="0"/>
              <a:t>must</a:t>
            </a:r>
            <a:r>
              <a:rPr lang="en-US" dirty="0"/>
              <a:t> be stored in a </a:t>
            </a:r>
            <a:r>
              <a:rPr lang="en-US" dirty="0" smtClean="0"/>
              <a:t>variable</a:t>
            </a:r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Python doesn’t have a “short term memory,” so everything needs to be written down for it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84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Python</a:t>
            </a:r>
            <a:br>
              <a:rPr lang="en-US" dirty="0"/>
            </a:br>
            <a:r>
              <a:rPr lang="en-US" dirty="0"/>
              <a:t>(Input and Output)</a:t>
            </a:r>
          </a:p>
        </p:txBody>
      </p:sp>
    </p:spTree>
    <p:extLst>
      <p:ext uri="{BB962C8B-B14F-4D97-AF65-F5344CB8AC3E}">
        <p14:creationId xmlns:p14="http://schemas.microsoft.com/office/powerpoint/2010/main" val="259693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Output is text </a:t>
            </a:r>
            <a:r>
              <a:rPr lang="en-US" dirty="0" smtClean="0"/>
              <a:t>that is printed </a:t>
            </a:r>
            <a:r>
              <a:rPr lang="en-US" dirty="0" smtClean="0"/>
              <a:t>to the screen</a:t>
            </a:r>
          </a:p>
          <a:p>
            <a:pPr lvl="1"/>
            <a:r>
              <a:rPr lang="en-US" sz="3200" dirty="0" smtClean="0"/>
              <a:t>So the user can see it </a:t>
            </a:r>
            <a:r>
              <a:rPr lang="en-US" sz="3200" dirty="0" smtClean="0"/>
              <a:t>(and respond)</a:t>
            </a:r>
            <a:endParaRPr lang="en-US" sz="3200" dirty="0" smtClean="0"/>
          </a:p>
          <a:p>
            <a:endParaRPr lang="en-US" dirty="0"/>
          </a:p>
          <a:p>
            <a:r>
              <a:rPr lang="en-US" dirty="0" smtClean="0"/>
              <a:t>The command for this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endParaRPr lang="en-US" dirty="0" smtClean="0"/>
          </a:p>
          <a:p>
            <a:pPr lvl="1"/>
            <a:r>
              <a:rPr lang="en-US" dirty="0" smtClean="0"/>
              <a:t>Use the keyword 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 smtClean="0"/>
              <a:t>” and put what you </a:t>
            </a:r>
            <a:br>
              <a:rPr lang="en-US" dirty="0" smtClean="0"/>
            </a:br>
            <a:r>
              <a:rPr lang="en-US" dirty="0" smtClean="0"/>
              <a:t>want to be displayed in parentheses after it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78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Any Questions from Last Time?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3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+ 4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(3, 4,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+ 4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 answer is"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+ 4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3 4 7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answer is 7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266809" y="3818531"/>
            <a:ext cx="2920183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What does this output to the screen?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8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Exercise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will the following code snippet print?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10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 = a * 5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"Your result is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:"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(c, b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Your result is: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57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Exercise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will the following code snippet print?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10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 = a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3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(b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756740" y="3573379"/>
            <a:ext cx="4340513" cy="156966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  <a:cs typeface="Courier New" panose="02070309020205020404" pitchFamily="49" charset="0"/>
              </a:rPr>
              <a:t>There are two possible options for what this could do!  Any guesses?</a:t>
            </a:r>
          </a:p>
        </p:txBody>
      </p:sp>
    </p:spTree>
    <p:extLst>
      <p:ext uri="{BB962C8B-B14F-4D97-AF65-F5344CB8AC3E}">
        <p14:creationId xmlns:p14="http://schemas.microsoft.com/office/powerpoint/2010/main" val="361748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Exercise 2 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 it print out 10?</a:t>
            </a:r>
          </a:p>
          <a:p>
            <a:pPr lvl="3"/>
            <a:endParaRPr lang="en-US" dirty="0"/>
          </a:p>
          <a:p>
            <a:r>
              <a:rPr lang="en-US" dirty="0" smtClean="0"/>
              <a:t>When </a:t>
            </a:r>
            <a:r>
              <a:rPr lang="en-US" dirty="0"/>
              <a:t>you set one variable equal to another, they </a:t>
            </a:r>
            <a:r>
              <a:rPr lang="en-US" u="sng" dirty="0"/>
              <a:t>don’t</a:t>
            </a:r>
            <a:r>
              <a:rPr lang="en-US" dirty="0"/>
              <a:t> become </a:t>
            </a:r>
            <a:r>
              <a:rPr lang="en-US" dirty="0" smtClean="0"/>
              <a:t>linked</a:t>
            </a:r>
            <a:r>
              <a:rPr lang="en-US" dirty="0" smtClean="0"/>
              <a:t>!</a:t>
            </a:r>
          </a:p>
          <a:p>
            <a:pPr lvl="1"/>
            <a:r>
              <a:rPr lang="en-US" sz="3000" dirty="0" smtClean="0"/>
              <a:t>They are separate </a:t>
            </a:r>
            <a:r>
              <a:rPr lang="en-US" sz="3000" u="sng" dirty="0" smtClean="0"/>
              <a:t>copies</a:t>
            </a:r>
            <a:r>
              <a:rPr lang="en-US" sz="3000" dirty="0" smtClean="0"/>
              <a:t> of a value</a:t>
            </a:r>
            <a:endParaRPr lang="en-US" sz="3000" dirty="0" smtClean="0"/>
          </a:p>
          <a:p>
            <a:pPr lvl="3"/>
            <a:endParaRPr lang="en-US" dirty="0"/>
          </a:p>
          <a:p>
            <a:r>
              <a:rPr lang="en-US" dirty="0" smtClean="0"/>
              <a:t>After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 is set to </a:t>
            </a:r>
            <a:r>
              <a:rPr lang="en-US" dirty="0" smtClean="0"/>
              <a:t>10, it no </a:t>
            </a:r>
            <a:r>
              <a:rPr lang="en-US" dirty="0"/>
              <a:t>longer has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anything </a:t>
            </a:r>
            <a:r>
              <a:rPr lang="en-US" dirty="0"/>
              <a:t>else to do with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41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Exercise 2 Explanation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34</a:t>
            </a:fld>
            <a:endParaRPr lang="en-US" alt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05854" y="1803207"/>
            <a:ext cx="4864768" cy="21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10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b = a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3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print(b)</a:t>
            </a:r>
          </a:p>
        </p:txBody>
      </p:sp>
      <p:sp>
        <p:nvSpPr>
          <p:cNvPr id="14" name="Left Arrow 13"/>
          <p:cNvSpPr/>
          <p:nvPr/>
        </p:nvSpPr>
        <p:spPr>
          <a:xfrm rot="10800000">
            <a:off x="104275" y="1943002"/>
            <a:ext cx="601579" cy="360947"/>
          </a:xfrm>
          <a:prstGeom prst="leftArrow">
            <a:avLst/>
          </a:prstGeom>
          <a:solidFill>
            <a:srgbClr val="0070C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5062" y="4257831"/>
            <a:ext cx="2362200" cy="1847850"/>
          </a:xfrm>
          <a:prstGeom prst="rect">
            <a:avLst/>
          </a:prstGeom>
        </p:spPr>
      </p:pic>
      <p:sp>
        <p:nvSpPr>
          <p:cNvPr id="18" name="Folded Corner 17"/>
          <p:cNvSpPr/>
          <p:nvPr/>
        </p:nvSpPr>
        <p:spPr>
          <a:xfrm rot="10800000" flipH="1">
            <a:off x="1355849" y="4432798"/>
            <a:ext cx="826851" cy="1050587"/>
          </a:xfrm>
          <a:prstGeom prst="foldedCorner">
            <a:avLst>
              <a:gd name="adj" fmla="val 2725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81995" y="4504644"/>
            <a:ext cx="974558" cy="729748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10</a:t>
            </a:r>
            <a:endParaRPr lang="en-US" sz="4400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607" y="4523922"/>
            <a:ext cx="2095500" cy="1552575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636968" y="5105816"/>
            <a:ext cx="526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a</a:t>
            </a:r>
            <a:endParaRPr lang="en-US" sz="5400" b="1" cap="none" spc="0" dirty="0">
              <a:ln w="222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pixabay.com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30672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8" grpId="0"/>
      <p:bldP spid="1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Exercise 2 Explanation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35</a:t>
            </a:fld>
            <a:endParaRPr lang="en-US" alt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05854" y="1803207"/>
            <a:ext cx="4864768" cy="21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10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b = a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3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print(b)</a:t>
            </a:r>
          </a:p>
        </p:txBody>
      </p:sp>
      <p:sp>
        <p:nvSpPr>
          <p:cNvPr id="7" name="Left Arrow 6"/>
          <p:cNvSpPr/>
          <p:nvPr/>
        </p:nvSpPr>
        <p:spPr>
          <a:xfrm rot="10800000">
            <a:off x="104275" y="2367923"/>
            <a:ext cx="601579" cy="360947"/>
          </a:xfrm>
          <a:prstGeom prst="leftArrow">
            <a:avLst/>
          </a:prstGeom>
          <a:solidFill>
            <a:srgbClr val="0070C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5062" y="4257831"/>
            <a:ext cx="2362200" cy="1847850"/>
          </a:xfrm>
          <a:prstGeom prst="rect">
            <a:avLst/>
          </a:prstGeom>
        </p:spPr>
      </p:pic>
      <p:sp>
        <p:nvSpPr>
          <p:cNvPr id="15" name="Folded Corner 14"/>
          <p:cNvSpPr/>
          <p:nvPr/>
        </p:nvSpPr>
        <p:spPr>
          <a:xfrm rot="10800000" flipH="1">
            <a:off x="1355849" y="4432798"/>
            <a:ext cx="826851" cy="1050587"/>
          </a:xfrm>
          <a:prstGeom prst="foldedCorner">
            <a:avLst>
              <a:gd name="adj" fmla="val 2725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281995" y="4504644"/>
            <a:ext cx="974558" cy="729748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10</a:t>
            </a:r>
            <a:endParaRPr lang="en-US" sz="4400" dirty="0">
              <a:solidFill>
                <a:schemeClr val="tx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607" y="4523922"/>
            <a:ext cx="2095500" cy="155257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636968" y="5105816"/>
            <a:ext cx="526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a</a:t>
            </a:r>
            <a:endParaRPr lang="en-US" sz="5400" b="1" cap="none" spc="0" dirty="0">
              <a:ln w="222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08422" y="4251704"/>
            <a:ext cx="2362200" cy="1847850"/>
          </a:xfrm>
          <a:prstGeom prst="rect">
            <a:avLst/>
          </a:prstGeom>
        </p:spPr>
      </p:pic>
      <p:sp>
        <p:nvSpPr>
          <p:cNvPr id="20" name="Folded Corner 19"/>
          <p:cNvSpPr/>
          <p:nvPr/>
        </p:nvSpPr>
        <p:spPr>
          <a:xfrm rot="10800000" flipH="1">
            <a:off x="4019209" y="4426671"/>
            <a:ext cx="826851" cy="1050587"/>
          </a:xfrm>
          <a:prstGeom prst="foldedCorner">
            <a:avLst>
              <a:gd name="adj" fmla="val 2725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945355" y="4498517"/>
            <a:ext cx="974558" cy="729748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10</a:t>
            </a:r>
            <a:endParaRPr lang="en-US" sz="4400" dirty="0">
              <a:solidFill>
                <a:schemeClr val="tx1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95967" y="4517795"/>
            <a:ext cx="2095500" cy="1552575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4326423" y="5147040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b</a:t>
            </a:r>
            <a:endParaRPr lang="en-US" sz="5400" b="1" cap="none" spc="0" dirty="0">
              <a:ln w="222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/>
            </a:endParaRPr>
          </a:p>
        </p:txBody>
      </p:sp>
      <p:sp>
        <p:nvSpPr>
          <p:cNvPr id="24" name="Arc 23"/>
          <p:cNvSpPr/>
          <p:nvPr/>
        </p:nvSpPr>
        <p:spPr>
          <a:xfrm rot="16200000" flipH="1" flipV="1">
            <a:off x="2394874" y="3446128"/>
            <a:ext cx="1618525" cy="2244572"/>
          </a:xfrm>
          <a:prstGeom prst="arc">
            <a:avLst>
              <a:gd name="adj1" fmla="val 6232040"/>
              <a:gd name="adj2" fmla="val 15363412"/>
            </a:avLst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pixabay.com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71955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3" grpId="0"/>
      <p:bldP spid="2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Exercise 2 Explanation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36</a:t>
            </a:fld>
            <a:endParaRPr lang="en-US" alt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05854" y="1803207"/>
            <a:ext cx="4864768" cy="21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10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b = a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3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print(b)</a:t>
            </a:r>
          </a:p>
        </p:txBody>
      </p:sp>
      <p:sp>
        <p:nvSpPr>
          <p:cNvPr id="7" name="Left Arrow 6"/>
          <p:cNvSpPr/>
          <p:nvPr/>
        </p:nvSpPr>
        <p:spPr>
          <a:xfrm rot="10800000">
            <a:off x="104273" y="2898843"/>
            <a:ext cx="601579" cy="360947"/>
          </a:xfrm>
          <a:prstGeom prst="leftArrow">
            <a:avLst/>
          </a:prstGeom>
          <a:solidFill>
            <a:srgbClr val="0070C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5062" y="4257831"/>
            <a:ext cx="2362200" cy="1847850"/>
          </a:xfrm>
          <a:prstGeom prst="rect">
            <a:avLst/>
          </a:prstGeom>
        </p:spPr>
      </p:pic>
      <p:sp>
        <p:nvSpPr>
          <p:cNvPr id="15" name="Folded Corner 14"/>
          <p:cNvSpPr/>
          <p:nvPr/>
        </p:nvSpPr>
        <p:spPr>
          <a:xfrm rot="10800000" flipH="1">
            <a:off x="1355849" y="4432798"/>
            <a:ext cx="826851" cy="1050587"/>
          </a:xfrm>
          <a:prstGeom prst="foldedCorner">
            <a:avLst>
              <a:gd name="adj" fmla="val 2725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281995" y="4504644"/>
            <a:ext cx="974558" cy="729748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10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8213462" flipH="1">
            <a:off x="1739851" y="4521073"/>
            <a:ext cx="108262" cy="710119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1281995" y="4432798"/>
            <a:ext cx="974558" cy="1050587"/>
            <a:chOff x="6588674" y="4097261"/>
            <a:chExt cx="974558" cy="1050587"/>
          </a:xfrm>
        </p:grpSpPr>
        <p:sp>
          <p:nvSpPr>
            <p:cNvPr id="28" name="Folded Corner 27"/>
            <p:cNvSpPr/>
            <p:nvPr/>
          </p:nvSpPr>
          <p:spPr>
            <a:xfrm rot="10800000" flipH="1">
              <a:off x="6662528" y="4097261"/>
              <a:ext cx="826851" cy="1050587"/>
            </a:xfrm>
            <a:prstGeom prst="foldedCorner">
              <a:avLst>
                <a:gd name="adj" fmla="val 27255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588674" y="4169107"/>
              <a:ext cx="974558" cy="729748"/>
            </a:xfrm>
            <a:prstGeom prst="rect">
              <a:avLst/>
            </a:prstGeom>
            <a:noFill/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4400" dirty="0" smtClean="0">
                  <a:solidFill>
                    <a:schemeClr val="tx1"/>
                  </a:solidFill>
                </a:rPr>
                <a:t>3</a:t>
              </a:r>
              <a:endParaRPr lang="en-US" sz="44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607" y="4523922"/>
            <a:ext cx="2095500" cy="155257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636968" y="5105816"/>
            <a:ext cx="526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a</a:t>
            </a:r>
            <a:endParaRPr lang="en-US" sz="5400" b="1" cap="none" spc="0" dirty="0">
              <a:ln w="222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08422" y="4251704"/>
            <a:ext cx="2362200" cy="1847850"/>
          </a:xfrm>
          <a:prstGeom prst="rect">
            <a:avLst/>
          </a:prstGeom>
        </p:spPr>
      </p:pic>
      <p:sp>
        <p:nvSpPr>
          <p:cNvPr id="20" name="Folded Corner 19"/>
          <p:cNvSpPr/>
          <p:nvPr/>
        </p:nvSpPr>
        <p:spPr>
          <a:xfrm rot="10800000" flipH="1">
            <a:off x="4019209" y="4426671"/>
            <a:ext cx="826851" cy="1050587"/>
          </a:xfrm>
          <a:prstGeom prst="foldedCorner">
            <a:avLst>
              <a:gd name="adj" fmla="val 2725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945355" y="4498517"/>
            <a:ext cx="974558" cy="729748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10</a:t>
            </a:r>
            <a:endParaRPr lang="en-US" sz="4400" dirty="0">
              <a:solidFill>
                <a:schemeClr val="tx1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95967" y="4517795"/>
            <a:ext cx="2095500" cy="1552575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4326423" y="5147040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b</a:t>
            </a:r>
            <a:endParaRPr lang="en-US" sz="5400" b="1" cap="none" spc="0" dirty="0">
              <a:ln w="222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pixabay.com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27966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Exercise 2 Explanation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37</a:t>
            </a:fld>
            <a:endParaRPr lang="en-US" alt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05854" y="1803207"/>
            <a:ext cx="4864768" cy="21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10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b = a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3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print(b)</a:t>
            </a:r>
          </a:p>
        </p:txBody>
      </p:sp>
      <p:sp>
        <p:nvSpPr>
          <p:cNvPr id="7" name="Left Arrow 6"/>
          <p:cNvSpPr/>
          <p:nvPr/>
        </p:nvSpPr>
        <p:spPr>
          <a:xfrm rot="10800000">
            <a:off x="104273" y="3416200"/>
            <a:ext cx="601579" cy="360947"/>
          </a:xfrm>
          <a:prstGeom prst="leftArrow">
            <a:avLst/>
          </a:prstGeom>
          <a:solidFill>
            <a:srgbClr val="0070C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986899" y="3657230"/>
            <a:ext cx="2831993" cy="76944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  <a:cs typeface="Courier New" panose="02070309020205020404" pitchFamily="49" charset="0"/>
              </a:rPr>
              <a:t>output: </a:t>
            </a:r>
            <a:r>
              <a:rPr lang="en-US" sz="4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4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5062" y="4257831"/>
            <a:ext cx="2362200" cy="1847850"/>
          </a:xfrm>
          <a:prstGeom prst="rect">
            <a:avLst/>
          </a:prstGeom>
        </p:spPr>
      </p:pic>
      <p:sp>
        <p:nvSpPr>
          <p:cNvPr id="16" name="Folded Corner 15"/>
          <p:cNvSpPr/>
          <p:nvPr/>
        </p:nvSpPr>
        <p:spPr>
          <a:xfrm rot="10800000" flipH="1">
            <a:off x="1355849" y="4432798"/>
            <a:ext cx="826851" cy="1050587"/>
          </a:xfrm>
          <a:prstGeom prst="foldedCorner">
            <a:avLst>
              <a:gd name="adj" fmla="val 2725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281995" y="4504644"/>
            <a:ext cx="974558" cy="729748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3</a:t>
            </a:r>
            <a:endParaRPr lang="en-US" sz="4400" dirty="0">
              <a:solidFill>
                <a:schemeClr val="tx1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607" y="4523922"/>
            <a:ext cx="2095500" cy="155257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1636968" y="5105816"/>
            <a:ext cx="526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a</a:t>
            </a:r>
            <a:endParaRPr lang="en-US" sz="5400" b="1" cap="none" spc="0" dirty="0">
              <a:ln w="222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08422" y="4251704"/>
            <a:ext cx="2362200" cy="1847850"/>
          </a:xfrm>
          <a:prstGeom prst="rect">
            <a:avLst/>
          </a:prstGeom>
        </p:spPr>
      </p:pic>
      <p:sp>
        <p:nvSpPr>
          <p:cNvPr id="21" name="Folded Corner 20"/>
          <p:cNvSpPr/>
          <p:nvPr/>
        </p:nvSpPr>
        <p:spPr>
          <a:xfrm rot="10800000" flipH="1">
            <a:off x="4019209" y="4426671"/>
            <a:ext cx="826851" cy="1050587"/>
          </a:xfrm>
          <a:prstGeom prst="foldedCorner">
            <a:avLst>
              <a:gd name="adj" fmla="val 2725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945355" y="4498517"/>
            <a:ext cx="974558" cy="729748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10</a:t>
            </a:r>
            <a:endParaRPr lang="en-US" sz="4400" dirty="0">
              <a:solidFill>
                <a:schemeClr val="tx1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95967" y="4517795"/>
            <a:ext cx="2095500" cy="1552575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4326423" y="5147040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b</a:t>
            </a:r>
            <a:endParaRPr lang="en-US" sz="5400" b="1" cap="none" spc="0" dirty="0">
              <a:ln w="222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836976" y="3684222"/>
            <a:ext cx="974558" cy="729748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US" sz="4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Arc 25"/>
          <p:cNvSpPr/>
          <p:nvPr/>
        </p:nvSpPr>
        <p:spPr>
          <a:xfrm rot="16200000" flipH="1" flipV="1">
            <a:off x="4669050" y="2400577"/>
            <a:ext cx="3424715" cy="3832422"/>
          </a:xfrm>
          <a:prstGeom prst="arc">
            <a:avLst>
              <a:gd name="adj1" fmla="val 5364968"/>
              <a:gd name="adj2" fmla="val 14531030"/>
            </a:avLst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pixabay.com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38291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5" grpId="0"/>
      <p:bldP spid="2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482263" cy="4156799"/>
          </a:xfrm>
        </p:spPr>
        <p:txBody>
          <a:bodyPr/>
          <a:lstStyle/>
          <a:p>
            <a:r>
              <a:rPr lang="en-US" dirty="0" smtClean="0"/>
              <a:t>Input is text we get from the user</a:t>
            </a:r>
          </a:p>
          <a:p>
            <a:pPr lvl="1"/>
            <a:r>
              <a:rPr lang="en-US" dirty="0" smtClean="0"/>
              <a:t>We must tell them what we want first</a:t>
            </a:r>
          </a:p>
          <a:p>
            <a:pPr lvl="3"/>
            <a:endParaRPr lang="en-US" dirty="0"/>
          </a:p>
          <a:p>
            <a:pPr marL="457200" lvl="1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userNum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a number: 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userNum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output </a:t>
            </a:r>
            <a:r>
              <a:rPr lang="en-US" dirty="0" smtClean="0"/>
              <a:t>and input will </a:t>
            </a:r>
            <a:r>
              <a:rPr lang="en-US" dirty="0"/>
              <a:t>look like this: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Please enter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22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38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801523" y="5233241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83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Input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506327" cy="4156799"/>
          </a:xfrm>
        </p:spPr>
        <p:txBody>
          <a:bodyPr/>
          <a:lstStyle/>
          <a:p>
            <a:pPr marL="457200" lvl="1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a number: 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 smtClean="0"/>
              <a:t>Takes the text the user entered and stores it</a:t>
            </a:r>
          </a:p>
          <a:p>
            <a:pPr lvl="1"/>
            <a:r>
              <a:rPr lang="en-US" dirty="0" smtClean="0"/>
              <a:t>In the variable named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userNum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You can do this as many times as you like!</a:t>
            </a:r>
            <a:endParaRPr lang="en-US" dirty="0"/>
          </a:p>
          <a:p>
            <a:pPr marL="457200" lvl="1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another </a:t>
            </a:r>
            <a:r>
              <a:rPr lang="en-US" sz="24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number: 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userNum2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a </a:t>
            </a:r>
            <a:r>
              <a:rPr lang="en-US" sz="2400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number</a:t>
            </a:r>
            <a:r>
              <a:rPr lang="en-US" sz="24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400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userAge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</a:t>
            </a:r>
            <a:r>
              <a:rPr lang="en-US" sz="2400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age: </a:t>
            </a:r>
            <a:r>
              <a:rPr lang="en-US" sz="24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583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4738"/>
            <a:ext cx="8229600" cy="4321426"/>
          </a:xfrm>
        </p:spPr>
        <p:txBody>
          <a:bodyPr/>
          <a:lstStyle/>
          <a:p>
            <a:r>
              <a:rPr lang="en-US" dirty="0" smtClean="0"/>
              <a:t>What will each of the following do?</a:t>
            </a:r>
          </a:p>
          <a:p>
            <a:pPr lvl="3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("Hello')</a:t>
            </a:r>
          </a:p>
          <a:p>
            <a:pPr marL="400050" lvl="1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Error</a:t>
            </a:r>
            <a:r>
              <a:rPr lang="en-US" sz="3200" dirty="0"/>
              <a:t> – Need to have matching </a:t>
            </a:r>
            <a:r>
              <a:rPr lang="en-US" sz="3200" dirty="0" smtClean="0"/>
              <a:t>' </a:t>
            </a:r>
            <a:r>
              <a:rPr lang="en-US" sz="3200" dirty="0"/>
              <a:t>and "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('Hello')</a:t>
            </a:r>
          </a:p>
          <a:p>
            <a:pPr marL="400050" lvl="1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Error</a:t>
            </a:r>
            <a:r>
              <a:rPr lang="en-US" sz="3200" dirty="0"/>
              <a:t> – Need to have lowercase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print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print('Hello World')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3200" dirty="0" smtClean="0"/>
              <a:t>Hello World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286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as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Everything that comes through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will come in the form of a string</a:t>
            </a:r>
          </a:p>
          <a:p>
            <a:pPr lvl="3"/>
            <a:endParaRPr lang="en-US" dirty="0"/>
          </a:p>
          <a:p>
            <a:r>
              <a:rPr lang="en-US" dirty="0" smtClean="0"/>
              <a:t>There is a </a:t>
            </a:r>
            <a:r>
              <a:rPr lang="en-US" dirty="0"/>
              <a:t>difference between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"10"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10" </a:t>
            </a:r>
            <a:r>
              <a:rPr lang="en-US" dirty="0" smtClean="0"/>
              <a:t>is a </a:t>
            </a:r>
            <a:r>
              <a:rPr lang="en-US" dirty="0" smtClean="0"/>
              <a:t>string containing two characters</a:t>
            </a:r>
            <a:endParaRPr lang="en-US" dirty="0" smtClean="0"/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10  </a:t>
            </a:r>
            <a:r>
              <a:rPr lang="en-US" dirty="0" smtClean="0"/>
              <a:t>is understood by Python as a number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178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from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86800" cy="4156799"/>
          </a:xfrm>
        </p:spPr>
        <p:txBody>
          <a:bodyPr/>
          <a:lstStyle/>
          <a:p>
            <a:r>
              <a:rPr lang="en-US" dirty="0"/>
              <a:t>To turn an </a:t>
            </a:r>
            <a:r>
              <a:rPr lang="en-US" dirty="0" smtClean="0"/>
              <a:t>input string </a:t>
            </a:r>
            <a:r>
              <a:rPr lang="en-US" dirty="0"/>
              <a:t>into a number,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 </a:t>
            </a:r>
            <a:r>
              <a:rPr lang="en-US" dirty="0"/>
              <a:t>can do the following: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aNum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number: 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aNum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aNum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 smtClean="0"/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stands for </a:t>
            </a:r>
            <a:r>
              <a:rPr lang="en-US" dirty="0" smtClean="0"/>
              <a:t>“integer” </a:t>
            </a:r>
            <a:r>
              <a:rPr lang="en-US" dirty="0" smtClean="0"/>
              <a:t>(a whole number)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 smtClean="0"/>
              <a:t>can also do it in one line:</a:t>
            </a: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a number: 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179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from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385243" cy="4517689"/>
          </a:xfrm>
        </p:spPr>
        <p:txBody>
          <a:bodyPr/>
          <a:lstStyle/>
          <a:p>
            <a:r>
              <a:rPr lang="en-US" dirty="0"/>
              <a:t>Do you think the </a:t>
            </a:r>
            <a:r>
              <a:rPr lang="en-US" dirty="0" smtClean="0"/>
              <a:t>string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"1,024" </a:t>
            </a:r>
            <a:r>
              <a:rPr lang="en-US" dirty="0"/>
              <a:t>will work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</a:t>
            </a:r>
            <a:r>
              <a:rPr lang="en-US" dirty="0"/>
              <a:t>we try to cast it as an integer</a:t>
            </a:r>
            <a:r>
              <a:rPr lang="en-US" dirty="0" smtClean="0"/>
              <a:t>? Why?</a:t>
            </a:r>
          </a:p>
          <a:p>
            <a:r>
              <a:rPr lang="en-US" dirty="0" smtClean="0"/>
              <a:t>It won’t work, because comma isn’t a number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We can cast to other data types as well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float: 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1371600" lvl="3" indent="0">
              <a:buNone/>
            </a:pPr>
            <a:endParaRPr lang="en-US" dirty="0" smtClean="0"/>
          </a:p>
          <a:p>
            <a:pPr lvl="3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65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78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Calculating Averages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Write, on paper or on your computer, a program that asks the user for two numbers </a:t>
            </a:r>
            <a:r>
              <a:rPr lang="en-US" dirty="0" smtClean="0"/>
              <a:t>and </a:t>
            </a:r>
            <a:r>
              <a:rPr lang="en-US" dirty="0"/>
              <a:t>prints out the average.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Make sure to use variables, and to get the input from the user!</a:t>
            </a:r>
          </a:p>
          <a:p>
            <a:r>
              <a:rPr lang="en-US" dirty="0"/>
              <a:t>Does the order of operations come into play for this exercise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72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Assignment Weighting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Pretend you’re writing a program to compute someone’s weight grade.  You have so far:</a:t>
            </a: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hwWeight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= 0.4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examWeight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= 0.5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discussionWeight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0.1</a:t>
            </a:r>
          </a:p>
          <a:p>
            <a:pPr lvl="3"/>
            <a:endParaRPr lang="en-US" dirty="0"/>
          </a:p>
          <a:p>
            <a:r>
              <a:rPr lang="en-US" sz="2800" dirty="0"/>
              <a:t>Write a program </a:t>
            </a:r>
            <a:r>
              <a:rPr lang="en-US" sz="2800" dirty="0" smtClean="0"/>
              <a:t>that then asks </a:t>
            </a:r>
            <a:r>
              <a:rPr lang="en-US" sz="2800" dirty="0"/>
              <a:t>the user for their homework grade, exam </a:t>
            </a:r>
            <a:r>
              <a:rPr lang="en-US" sz="2800" dirty="0" smtClean="0"/>
              <a:t>grade, </a:t>
            </a:r>
            <a:r>
              <a:rPr lang="en-US" sz="2800" dirty="0"/>
              <a:t>and discussion </a:t>
            </a:r>
            <a:r>
              <a:rPr lang="en-US" sz="2800" dirty="0" smtClean="0"/>
              <a:t>grade </a:t>
            </a:r>
            <a:r>
              <a:rPr lang="en-US" sz="2800" dirty="0"/>
              <a:t>and prints out their total grade in the class.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58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Exercise: Mad Libs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Mad Libs is a </a:t>
            </a:r>
            <a:r>
              <a:rPr lang="en-US" dirty="0" smtClean="0"/>
              <a:t>word game where one player prompts the others for different types of words, using them to fill the blank in a story.</a:t>
            </a:r>
          </a:p>
          <a:p>
            <a:endParaRPr lang="en-US" dirty="0"/>
          </a:p>
          <a:p>
            <a:r>
              <a:rPr lang="en-US" dirty="0" smtClean="0"/>
              <a:t>The result is often hilarious, and almost always nonsensical.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837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590547" cy="4156799"/>
          </a:xfrm>
        </p:spPr>
        <p:txBody>
          <a:bodyPr/>
          <a:lstStyle/>
          <a:p>
            <a:r>
              <a:rPr lang="en-US" dirty="0" smtClean="0"/>
              <a:t>Your </a:t>
            </a:r>
            <a:r>
              <a:rPr lang="en-US" dirty="0" smtClean="0"/>
              <a:t>discussions (Labs) start in person this </a:t>
            </a:r>
            <a:r>
              <a:rPr lang="en-US" dirty="0" smtClean="0"/>
              <a:t>week!</a:t>
            </a:r>
          </a:p>
          <a:p>
            <a:pPr lvl="1"/>
            <a:r>
              <a:rPr lang="en-US" dirty="0" smtClean="0"/>
              <a:t>Go to your scheduled location and time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Homework 1 is out (on Blackboard)</a:t>
            </a:r>
          </a:p>
          <a:p>
            <a:pPr lvl="1"/>
            <a:r>
              <a:rPr lang="en-US" dirty="0" smtClean="0"/>
              <a:t>Due by </a:t>
            </a:r>
            <a:r>
              <a:rPr lang="en-US" dirty="0" smtClean="0"/>
              <a:t>this Wednesday (Sep 14) </a:t>
            </a:r>
            <a:r>
              <a:rPr lang="en-US" dirty="0"/>
              <a:t>at 8:59:59 </a:t>
            </a:r>
            <a:r>
              <a:rPr lang="en-US" dirty="0" smtClean="0"/>
              <a:t>PM</a:t>
            </a:r>
          </a:p>
          <a:p>
            <a:pPr lvl="1"/>
            <a:r>
              <a:rPr lang="en-US" dirty="0" smtClean="0"/>
              <a:t>Complete </a:t>
            </a:r>
            <a:r>
              <a:rPr lang="en-US" dirty="0" smtClean="0"/>
              <a:t>the </a:t>
            </a:r>
            <a:r>
              <a:rPr lang="en-US" dirty="0" smtClean="0"/>
              <a:t>Syllabus/Course Website </a:t>
            </a:r>
            <a:r>
              <a:rPr lang="en-US" dirty="0" smtClean="0"/>
              <a:t>Quiz to see it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Academic Integrity Quiz on </a:t>
            </a:r>
            <a:r>
              <a:rPr lang="en-US" dirty="0" smtClean="0"/>
              <a:t>Blackboard </a:t>
            </a:r>
            <a:r>
              <a:rPr lang="en-US" u="sng" dirty="0" smtClean="0"/>
              <a:t>soon</a:t>
            </a:r>
            <a:endParaRPr lang="en-US" u="sng" dirty="0" smtClean="0"/>
          </a:p>
          <a:p>
            <a:pPr lvl="1"/>
            <a:r>
              <a:rPr lang="en-US" dirty="0" smtClean="0"/>
              <a:t>Must complete to see Homework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856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start learning Python</a:t>
            </a:r>
          </a:p>
          <a:p>
            <a:r>
              <a:rPr lang="en-US" dirty="0" smtClean="0"/>
              <a:t>To learn more about variables</a:t>
            </a:r>
          </a:p>
          <a:p>
            <a:pPr lvl="1"/>
            <a:r>
              <a:rPr lang="en-US" dirty="0" smtClean="0"/>
              <a:t>How to use them</a:t>
            </a:r>
          </a:p>
          <a:p>
            <a:pPr lvl="1"/>
            <a:r>
              <a:rPr lang="en-US" dirty="0" smtClean="0"/>
              <a:t>Different types</a:t>
            </a:r>
          </a:p>
          <a:p>
            <a:r>
              <a:rPr lang="en-US" dirty="0" smtClean="0"/>
              <a:t>To learn how to use input and output</a:t>
            </a:r>
          </a:p>
          <a:p>
            <a:pPr lvl="1"/>
            <a:r>
              <a:rPr lang="en-US" dirty="0" smtClean="0"/>
              <a:t>To do interesting things with our program</a:t>
            </a:r>
          </a:p>
          <a:p>
            <a:r>
              <a:rPr lang="en-US" dirty="0" smtClean="0"/>
              <a:t>To play a party game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693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Development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70232" cy="4156799"/>
          </a:xfrm>
        </p:spPr>
        <p:txBody>
          <a:bodyPr/>
          <a:lstStyle/>
          <a:p>
            <a:r>
              <a:rPr lang="en-US" dirty="0" smtClean="0"/>
              <a:t>A quick reminder about the process we follow</a:t>
            </a:r>
          </a:p>
          <a:p>
            <a:pPr lvl="3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Analyze </a:t>
            </a:r>
            <a:r>
              <a:rPr lang="en-US" dirty="0"/>
              <a:t>the </a:t>
            </a:r>
            <a:r>
              <a:rPr lang="en-US" dirty="0" smtClean="0"/>
              <a:t>problem</a:t>
            </a:r>
            <a:endParaRPr lang="en-US" dirty="0"/>
          </a:p>
          <a:p>
            <a:pPr marL="914400" lvl="1" indent="-514350"/>
            <a:r>
              <a:rPr lang="en-US" sz="3200" dirty="0"/>
              <a:t>Determine </a:t>
            </a:r>
            <a:r>
              <a:rPr lang="en-US" sz="3200" dirty="0" smtClean="0"/>
              <a:t>specifications (requirements</a:t>
            </a:r>
            <a:r>
              <a:rPr lang="en-US" sz="32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</a:t>
            </a:r>
            <a:r>
              <a:rPr lang="en-US" dirty="0" smtClean="0"/>
              <a:t>design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Implement the </a:t>
            </a:r>
            <a:r>
              <a:rPr lang="en-US" dirty="0" smtClean="0"/>
              <a:t>design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 and debug </a:t>
            </a:r>
            <a:r>
              <a:rPr lang="en-US" dirty="0"/>
              <a:t>the </a:t>
            </a:r>
            <a:r>
              <a:rPr lang="en-US" dirty="0" smtClean="0"/>
              <a:t>program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Maintain the </a:t>
            </a:r>
            <a:r>
              <a:rPr lang="en-US" dirty="0" smtClean="0"/>
              <a:t>program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39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publicdomainpictures.net/pictures/160000/nahled/rodeo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424" y="3456048"/>
            <a:ext cx="1993736" cy="255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“Cowboy Code”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“Cowboy coding” is when you jump right in to writing code without planning beforehand</a:t>
            </a:r>
          </a:p>
          <a:p>
            <a:pPr lvl="1"/>
            <a:r>
              <a:rPr lang="en-US" sz="3200" dirty="0"/>
              <a:t>No formal management of project</a:t>
            </a:r>
          </a:p>
          <a:p>
            <a:pPr lvl="1"/>
            <a:r>
              <a:rPr lang="en-US" sz="3200" dirty="0"/>
              <a:t>No standard way of coding</a:t>
            </a:r>
          </a:p>
          <a:p>
            <a:pPr lvl="1"/>
            <a:r>
              <a:rPr lang="en-US" sz="3200" dirty="0"/>
              <a:t>Not planning things out</a:t>
            </a:r>
          </a:p>
          <a:p>
            <a:pPr lvl="2"/>
            <a:r>
              <a:rPr lang="en-US" sz="2800" dirty="0"/>
              <a:t>Forgetting to include important things</a:t>
            </a:r>
          </a:p>
          <a:p>
            <a:pPr lvl="2"/>
            <a:r>
              <a:rPr lang="en-US" sz="2800" dirty="0"/>
              <a:t>Having to make big changes later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</a:t>
            </a:r>
            <a:r>
              <a:rPr lang="en-US" sz="900" dirty="0"/>
              <a:t>www.publicdomainpictures.net</a:t>
            </a:r>
          </a:p>
        </p:txBody>
      </p:sp>
    </p:spTree>
    <p:extLst>
      <p:ext uri="{BB962C8B-B14F-4D97-AF65-F5344CB8AC3E}">
        <p14:creationId xmlns:p14="http://schemas.microsoft.com/office/powerpoint/2010/main" val="225273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Temperature Converter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have been invited to live in Europe during a semester abroad. You aren’t sure how to dress because the temperature is given in Celsius.</a:t>
            </a:r>
          </a:p>
          <a:p>
            <a:r>
              <a:rPr lang="en-US" dirty="0"/>
              <a:t>Problem:</a:t>
            </a:r>
          </a:p>
          <a:p>
            <a:pPr lvl="1"/>
            <a:r>
              <a:rPr lang="en-US" sz="3200" dirty="0"/>
              <a:t>Temperature is given in Celsius</a:t>
            </a:r>
          </a:p>
          <a:p>
            <a:r>
              <a:rPr lang="en-US" dirty="0"/>
              <a:t>Solution:</a:t>
            </a:r>
          </a:p>
          <a:p>
            <a:pPr lvl="1"/>
            <a:r>
              <a:rPr lang="en-US" sz="3200" dirty="0"/>
              <a:t>Write a program to convert Celsius to Fahrenheit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032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Input/Process/Output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98042" cy="4156799"/>
          </a:xfrm>
        </p:spPr>
        <p:txBody>
          <a:bodyPr/>
          <a:lstStyle/>
          <a:p>
            <a:r>
              <a:rPr lang="en-US" dirty="0"/>
              <a:t>Input</a:t>
            </a:r>
          </a:p>
          <a:p>
            <a:pPr lvl="1"/>
            <a:r>
              <a:rPr lang="en-US" dirty="0"/>
              <a:t>What information do you need for your converter?</a:t>
            </a:r>
          </a:p>
          <a:p>
            <a:r>
              <a:rPr lang="en-US" dirty="0"/>
              <a:t>Process</a:t>
            </a:r>
          </a:p>
          <a:p>
            <a:pPr lvl="1"/>
            <a:r>
              <a:rPr lang="en-US" dirty="0"/>
              <a:t>What formulas do you need for your converter?</a:t>
            </a:r>
          </a:p>
          <a:p>
            <a:r>
              <a:rPr lang="en-US" dirty="0"/>
              <a:t>Output</a:t>
            </a:r>
          </a:p>
          <a:p>
            <a:pPr lvl="1"/>
            <a:r>
              <a:rPr lang="en-US" dirty="0"/>
              <a:t>What is the output from your converter?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166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3013</TotalTime>
  <Words>1543</Words>
  <Application>Microsoft Office PowerPoint</Application>
  <PresentationFormat>On-screen Show (4:3)</PresentationFormat>
  <Paragraphs>453</Paragraphs>
  <Slides>47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ＭＳ Ｐゴシック</vt:lpstr>
      <vt:lpstr>Arial</vt:lpstr>
      <vt:lpstr>Calibri</vt:lpstr>
      <vt:lpstr>Courier New</vt:lpstr>
      <vt:lpstr>Wingdings</vt:lpstr>
      <vt:lpstr>Office Theme</vt:lpstr>
      <vt:lpstr>Adobe Photoshop Image</vt:lpstr>
      <vt:lpstr>CMSC201  Computer Science I for Majors  Lecture 03 - Variables</vt:lpstr>
      <vt:lpstr>Last Class We Covered</vt:lpstr>
      <vt:lpstr>Any Questions from Last Time?</vt:lpstr>
      <vt:lpstr>Exercise</vt:lpstr>
      <vt:lpstr>Today’s Objectives</vt:lpstr>
      <vt:lpstr>Software Development Process</vt:lpstr>
      <vt:lpstr>Don’t “Cowboy Code”</vt:lpstr>
      <vt:lpstr>Example: Temperature Converter</vt:lpstr>
      <vt:lpstr>Input/Process/Output</vt:lpstr>
      <vt:lpstr>Introduction to Python (Variables)</vt:lpstr>
      <vt:lpstr>Python</vt:lpstr>
      <vt:lpstr>“Hello World!”</vt:lpstr>
      <vt:lpstr>Elements of a Program</vt:lpstr>
      <vt:lpstr>We Start Python Today!</vt:lpstr>
      <vt:lpstr>What Is a Variable?</vt:lpstr>
      <vt:lpstr>Rules for Naming Variables</vt:lpstr>
      <vt:lpstr>More Rules for Naming Variables</vt:lpstr>
      <vt:lpstr>Variables and Keywords</vt:lpstr>
      <vt:lpstr>Exercise: Variables</vt:lpstr>
      <vt:lpstr>Using Variables in Python</vt:lpstr>
      <vt:lpstr>Introduction to Python (Expressions)</vt:lpstr>
      <vt:lpstr>Expressions</vt:lpstr>
      <vt:lpstr>Expressions Example</vt:lpstr>
      <vt:lpstr>Common Mistake</vt:lpstr>
      <vt:lpstr>Variable Types</vt:lpstr>
      <vt:lpstr>Variables Types: Examples</vt:lpstr>
      <vt:lpstr>Variable Usage</vt:lpstr>
      <vt:lpstr>Introduction to Python (Input and Output)</vt:lpstr>
      <vt:lpstr>Output</vt:lpstr>
      <vt:lpstr>Output Example</vt:lpstr>
      <vt:lpstr>Output Exercise 1</vt:lpstr>
      <vt:lpstr>Output Exercise 2</vt:lpstr>
      <vt:lpstr>Output Exercise 2 Explanation</vt:lpstr>
      <vt:lpstr>Output Exercise 2 Explanation</vt:lpstr>
      <vt:lpstr>Output Exercise 2 Explanation</vt:lpstr>
      <vt:lpstr>Output Exercise 2 Explanation</vt:lpstr>
      <vt:lpstr>Output Exercise 2 Explanation</vt:lpstr>
      <vt:lpstr>Input</vt:lpstr>
      <vt:lpstr>How Input Works</vt:lpstr>
      <vt:lpstr>Input as a String</vt:lpstr>
      <vt:lpstr>Converting from String</vt:lpstr>
      <vt:lpstr>Converting from String</vt:lpstr>
      <vt:lpstr>Exercises</vt:lpstr>
      <vt:lpstr>Exercise: Calculating Averages</vt:lpstr>
      <vt:lpstr>Exercise: Assignment Weighting</vt:lpstr>
      <vt:lpstr>Class Exercise: Mad Libs</vt:lpstr>
      <vt:lpstr>Announcements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84</cp:revision>
  <dcterms:created xsi:type="dcterms:W3CDTF">2014-05-05T14:25:42Z</dcterms:created>
  <dcterms:modified xsi:type="dcterms:W3CDTF">2016-09-13T02:59:28Z</dcterms:modified>
</cp:coreProperties>
</file>